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on" pitchFamily="2" charset="0"/>
      <p:regular r:id="rId14"/>
    </p:embeddedFont>
    <p:embeddedFont>
      <p:font typeface="Canva Sans Bold" panose="020B0604020202020204" charset="0"/>
      <p:regular r:id="rId15"/>
    </p:embeddedFont>
    <p:embeddedFont>
      <p:font typeface="Raleway Bold" panose="020B0604020202020204" charset="0"/>
      <p:regular r:id="rId16"/>
    </p:embeddedFont>
    <p:embeddedFont>
      <p:font typeface="Raleway Medium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2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1.sv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2.sv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42.sv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hyperlink" Target="https://developer.mozilla.org/en-US/docs/Web/CSS/gradient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12" Type="http://schemas.openxmlformats.org/officeDocument/2006/relationships/hyperlink" Target="https://www.w3schools.com/css/css3_gradient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hyperlink" Target="https://cssgradient.io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19.svg"/><Relationship Id="rId4" Type="http://schemas.openxmlformats.org/officeDocument/2006/relationships/image" Target="../media/image33.svg"/><Relationship Id="rId9" Type="http://schemas.openxmlformats.org/officeDocument/2006/relationships/image" Target="../media/image18.png"/><Relationship Id="rId14" Type="http://schemas.openxmlformats.org/officeDocument/2006/relationships/hyperlink" Target="https://gradients.shecodes.io/gradients/3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1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2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1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12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9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1.svg"/><Relationship Id="rId5" Type="http://schemas.openxmlformats.org/officeDocument/2006/relationships/image" Target="../media/image9.png"/><Relationship Id="rId1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12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505207" y="682599"/>
            <a:ext cx="9404563" cy="94045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3139" y="1450531"/>
            <a:ext cx="7868699" cy="78686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85050" y="1185951"/>
            <a:ext cx="5644877" cy="7564324"/>
          </a:xfrm>
          <a:custGeom>
            <a:avLst/>
            <a:gdLst/>
            <a:ahLst/>
            <a:cxnLst/>
            <a:rect l="l" t="t" r="r" b="b"/>
            <a:pathLst>
              <a:path w="5644877" h="7564324">
                <a:moveTo>
                  <a:pt x="0" y="0"/>
                </a:moveTo>
                <a:lnTo>
                  <a:pt x="5644877" y="0"/>
                </a:lnTo>
                <a:lnTo>
                  <a:pt x="5644877" y="7564324"/>
                </a:lnTo>
                <a:lnTo>
                  <a:pt x="0" y="756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242509" y="3503495"/>
            <a:ext cx="1030630" cy="10306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483810" y="4968113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35868" y="224719"/>
            <a:ext cx="5108382" cy="622294"/>
          </a:xfrm>
          <a:custGeom>
            <a:avLst/>
            <a:gdLst/>
            <a:ahLst/>
            <a:cxnLst/>
            <a:rect l="l" t="t" r="r" b="b"/>
            <a:pathLst>
              <a:path w="5108382" h="622294">
                <a:moveTo>
                  <a:pt x="0" y="0"/>
                </a:moveTo>
                <a:lnTo>
                  <a:pt x="5108382" y="0"/>
                </a:lnTo>
                <a:lnTo>
                  <a:pt x="5108382" y="622294"/>
                </a:lnTo>
                <a:lnTo>
                  <a:pt x="0" y="622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50958" y="6480769"/>
            <a:ext cx="478436" cy="837524"/>
          </a:xfrm>
          <a:custGeom>
            <a:avLst/>
            <a:gdLst/>
            <a:ahLst/>
            <a:cxnLst/>
            <a:rect l="l" t="t" r="r" b="b"/>
            <a:pathLst>
              <a:path w="478436" h="837524">
                <a:moveTo>
                  <a:pt x="0" y="0"/>
                </a:moveTo>
                <a:lnTo>
                  <a:pt x="478436" y="0"/>
                </a:lnTo>
                <a:lnTo>
                  <a:pt x="478436" y="837525"/>
                </a:lnTo>
                <a:lnTo>
                  <a:pt x="0" y="83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38531" y="2863164"/>
            <a:ext cx="6968511" cy="16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4"/>
              </a:lnSpc>
            </a:pPr>
            <a:r>
              <a:rPr lang="en-US" sz="12147" dirty="0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7201" y="4393434"/>
            <a:ext cx="7678470" cy="1681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59"/>
              </a:lnSpc>
            </a:pPr>
            <a:r>
              <a:rPr lang="en-US" sz="12247" dirty="0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GRADIANTES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228670" y="8052283"/>
            <a:ext cx="1030630" cy="103063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0" y="7897495"/>
            <a:ext cx="7106970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Alumno: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 Jonathan Daniel Anchondo Orozco.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No. Ctrl: 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L21550311. 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Instituto: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 ITCH ll. 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Materia: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 Programación web.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Profesor: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 Luis Armando Acosta Ramírez.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C4459F"/>
                </a:solidFill>
                <a:latin typeface="Anton"/>
                <a:ea typeface="Anton"/>
                <a:cs typeface="Anton"/>
                <a:sym typeface="Anton"/>
              </a:rPr>
              <a:t>Fecha de entrega:</a:t>
            </a:r>
            <a:r>
              <a:rPr lang="en-US" sz="2299">
                <a:solidFill>
                  <a:srgbClr val="5960DC"/>
                </a:solidFill>
                <a:latin typeface="Anton"/>
                <a:ea typeface="Anton"/>
                <a:cs typeface="Anton"/>
                <a:sym typeface="Anton"/>
              </a:rPr>
              <a:t> 14/09/2024.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1129" y="1270794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958329" y="652125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38190" y="251493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83708" y="2776570"/>
            <a:ext cx="4223480" cy="42234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92676" y="6655602"/>
            <a:ext cx="688895" cy="6888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087181" y="9730044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211116" y="6837999"/>
            <a:ext cx="8587322" cy="640845"/>
          </a:xfrm>
          <a:custGeom>
            <a:avLst/>
            <a:gdLst/>
            <a:ahLst/>
            <a:cxnLst/>
            <a:rect l="l" t="t" r="r" b="b"/>
            <a:pathLst>
              <a:path w="8587322" h="640845">
                <a:moveTo>
                  <a:pt x="0" y="0"/>
                </a:moveTo>
                <a:lnTo>
                  <a:pt x="8587323" y="0"/>
                </a:lnTo>
                <a:lnTo>
                  <a:pt x="8587323" y="640845"/>
                </a:lnTo>
                <a:lnTo>
                  <a:pt x="0" y="640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47625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-375136" y="8420417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9750255" y="228667"/>
            <a:ext cx="7509045" cy="352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2"/>
              </a:lnSpc>
            </a:pPr>
            <a:r>
              <a:rPr lang="en-US" sz="868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SOPORTE </a:t>
            </a:r>
          </a:p>
          <a:p>
            <a:pPr algn="ctr">
              <a:lnSpc>
                <a:spcPts val="9122"/>
              </a:lnSpc>
            </a:pPr>
            <a:r>
              <a:rPr lang="en-US" sz="8687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Y CONSIDERACIONES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08797" y="4241800"/>
            <a:ext cx="1010616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ctr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Compatibilidad con navegadores: Los gradientes CSS están soportados en la mayoría de los navegadores modernos. Sin embargo, en versiones antiguas, podrías necesitar prefijos como -webkit- para garantizar el soporte en algunos navegadores.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08797" y="8173674"/>
            <a:ext cx="1010616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ctr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Performance: Los gradientes generados con CSS son generalmente más ligeros que usar imágenes, lo que puede mejorar el rendimiento de la página, especialmente en dispositivos móviles.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79804" y="994204"/>
            <a:ext cx="15360359" cy="10081981"/>
          </a:xfrm>
          <a:custGeom>
            <a:avLst/>
            <a:gdLst/>
            <a:ahLst/>
            <a:cxnLst/>
            <a:rect l="l" t="t" r="r" b="b"/>
            <a:pathLst>
              <a:path w="15360359" h="10081981">
                <a:moveTo>
                  <a:pt x="0" y="0"/>
                </a:moveTo>
                <a:lnTo>
                  <a:pt x="15360360" y="0"/>
                </a:lnTo>
                <a:lnTo>
                  <a:pt x="15360360" y="10081982"/>
                </a:lnTo>
                <a:lnTo>
                  <a:pt x="0" y="1008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7163" y="58453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682994" y="3113505"/>
            <a:ext cx="4927296" cy="6489081"/>
            <a:chOff x="0" y="0"/>
            <a:chExt cx="763367" cy="10053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3367" cy="1005328"/>
            </a:xfrm>
            <a:custGeom>
              <a:avLst/>
              <a:gdLst/>
              <a:ahLst/>
              <a:cxnLst/>
              <a:rect l="l" t="t" r="r" b="b"/>
              <a:pathLst>
                <a:path w="763367" h="1005328">
                  <a:moveTo>
                    <a:pt x="36138" y="0"/>
                  </a:moveTo>
                  <a:lnTo>
                    <a:pt x="727229" y="0"/>
                  </a:lnTo>
                  <a:cubicBezTo>
                    <a:pt x="736813" y="0"/>
                    <a:pt x="746005" y="3807"/>
                    <a:pt x="752782" y="10585"/>
                  </a:cubicBezTo>
                  <a:cubicBezTo>
                    <a:pt x="759560" y="17362"/>
                    <a:pt x="763367" y="26554"/>
                    <a:pt x="763367" y="36138"/>
                  </a:cubicBezTo>
                  <a:lnTo>
                    <a:pt x="763367" y="969190"/>
                  </a:lnTo>
                  <a:cubicBezTo>
                    <a:pt x="763367" y="978775"/>
                    <a:pt x="759560" y="987967"/>
                    <a:pt x="752782" y="994744"/>
                  </a:cubicBezTo>
                  <a:cubicBezTo>
                    <a:pt x="746005" y="1001521"/>
                    <a:pt x="736813" y="1005328"/>
                    <a:pt x="727229" y="1005328"/>
                  </a:cubicBezTo>
                  <a:lnTo>
                    <a:pt x="36138" y="1005328"/>
                  </a:lnTo>
                  <a:cubicBezTo>
                    <a:pt x="26554" y="1005328"/>
                    <a:pt x="17362" y="1001521"/>
                    <a:pt x="10585" y="994744"/>
                  </a:cubicBezTo>
                  <a:cubicBezTo>
                    <a:pt x="3807" y="987967"/>
                    <a:pt x="0" y="978775"/>
                    <a:pt x="0" y="969190"/>
                  </a:cubicBezTo>
                  <a:lnTo>
                    <a:pt x="0" y="36138"/>
                  </a:lnTo>
                  <a:cubicBezTo>
                    <a:pt x="0" y="26554"/>
                    <a:pt x="3807" y="17362"/>
                    <a:pt x="10585" y="10585"/>
                  </a:cubicBezTo>
                  <a:cubicBezTo>
                    <a:pt x="17362" y="3807"/>
                    <a:pt x="26554" y="0"/>
                    <a:pt x="36138" y="0"/>
                  </a:cubicBezTo>
                  <a:close/>
                </a:path>
              </a:pathLst>
            </a:custGeom>
            <a:blipFill>
              <a:blip r:embed="rId7"/>
              <a:stretch>
                <a:fillRect l="-15848" r="-15848"/>
              </a:stretch>
            </a:blip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531810" y="3256380"/>
            <a:ext cx="7355471" cy="134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CONCLUCION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1810" y="4883150"/>
            <a:ext cx="7483755" cy="437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Los gradientes en CSS son una herramienta poderosa y flexible para crear transiciones suaves entre colores sin imágenes externas. Pueden ser simples o muy complejos, y ofrecen muchas oportunidades para crear diseños visualmente atractivos y eficientes. Con combinaciones avanzadas y controles precisos de colores, posiciones y ángulos, los gradientes son un elemento clave en la caja de herramientas de cualquier desarrollador web moderno.</a:t>
            </a:r>
          </a:p>
        </p:txBody>
      </p:sp>
      <p:sp>
        <p:nvSpPr>
          <p:cNvPr id="9" name="Freeform 9"/>
          <p:cNvSpPr/>
          <p:nvPr/>
        </p:nvSpPr>
        <p:spPr>
          <a:xfrm rot="5400000" flipH="1" flipV="1">
            <a:off x="-1491274" y="-1106071"/>
            <a:ext cx="3400159" cy="3227060"/>
          </a:xfrm>
          <a:custGeom>
            <a:avLst/>
            <a:gdLst/>
            <a:ahLst/>
            <a:cxnLst/>
            <a:rect l="l" t="t" r="r" b="b"/>
            <a:pathLst>
              <a:path w="3400159" h="3227060">
                <a:moveTo>
                  <a:pt x="3400158" y="3227060"/>
                </a:moveTo>
                <a:lnTo>
                  <a:pt x="0" y="3227060"/>
                </a:lnTo>
                <a:lnTo>
                  <a:pt x="0" y="0"/>
                </a:lnTo>
                <a:lnTo>
                  <a:pt x="3400158" y="0"/>
                </a:lnTo>
                <a:lnTo>
                  <a:pt x="3400158" y="322706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616345">
            <a:off x="-2679437" y="8382484"/>
            <a:ext cx="4841193" cy="1751632"/>
          </a:xfrm>
          <a:custGeom>
            <a:avLst/>
            <a:gdLst/>
            <a:ahLst/>
            <a:cxnLst/>
            <a:rect l="l" t="t" r="r" b="b"/>
            <a:pathLst>
              <a:path w="4841193" h="1751632">
                <a:moveTo>
                  <a:pt x="0" y="0"/>
                </a:moveTo>
                <a:lnTo>
                  <a:pt x="4841193" y="0"/>
                </a:lnTo>
                <a:lnTo>
                  <a:pt x="4841193" y="1751632"/>
                </a:lnTo>
                <a:lnTo>
                  <a:pt x="0" y="1751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667647" y="7730909"/>
            <a:ext cx="17891702" cy="7918735"/>
          </a:xfrm>
          <a:custGeom>
            <a:avLst/>
            <a:gdLst/>
            <a:ahLst/>
            <a:cxnLst/>
            <a:rect l="l" t="t" r="r" b="b"/>
            <a:pathLst>
              <a:path w="17891702" h="7918735">
                <a:moveTo>
                  <a:pt x="0" y="0"/>
                </a:moveTo>
                <a:lnTo>
                  <a:pt x="17891702" y="0"/>
                </a:lnTo>
                <a:lnTo>
                  <a:pt x="17891702" y="7918734"/>
                </a:lnTo>
                <a:lnTo>
                  <a:pt x="0" y="791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93823" y="727946"/>
            <a:ext cx="7145169" cy="8831108"/>
          </a:xfrm>
          <a:custGeom>
            <a:avLst/>
            <a:gdLst/>
            <a:ahLst/>
            <a:cxnLst/>
            <a:rect l="l" t="t" r="r" b="b"/>
            <a:pathLst>
              <a:path w="7145169" h="8831108">
                <a:moveTo>
                  <a:pt x="0" y="0"/>
                </a:moveTo>
                <a:lnTo>
                  <a:pt x="7145168" y="0"/>
                </a:lnTo>
                <a:lnTo>
                  <a:pt x="7145168" y="8831108"/>
                </a:lnTo>
                <a:lnTo>
                  <a:pt x="0" y="8831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26056" y="8498132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143553" y="663061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16921" y="3772337"/>
            <a:ext cx="7976826" cy="39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FUENTES</a:t>
            </a:r>
          </a:p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DE</a:t>
            </a:r>
          </a:p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CONSULTA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50467" y="2492317"/>
            <a:ext cx="5831880" cy="619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2" lvl="1" indent="-16192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CSS Gradient. (n.d.). Retrieved September 13, 2024, from </a:t>
            </a:r>
            <a:r>
              <a:rPr lang="en-US" sz="1500" b="1" u="sng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  <a:hlinkClick r:id="rId11" tooltip="https://cssgradient.io"/>
              </a:rPr>
              <a:t>The 1970s saw the rise of personal computers, bringing computing power to individuals. PCs from companies like Apple and IBM democratized technology, transforming how people work, communicate, and access information.</a:t>
            </a:r>
          </a:p>
          <a:p>
            <a:pPr marL="323852" lvl="1" indent="-16192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W3Schools. (n.d.). CSS Gradients. Retrieved September 13, 2024, from </a:t>
            </a:r>
            <a:r>
              <a:rPr lang="en-US" sz="1500" b="1" u="sng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  <a:hlinkClick r:id="rId12" tooltip="https://www.w3schools.com/css/css3_gradients.asp"/>
              </a:rPr>
              <a:t>The 1970s saw the rise of personal computers, bringing computing power to individuals. PCs from companies like Apple and IBM democratized technology, transforming how people work, communicate, and access information.</a:t>
            </a:r>
          </a:p>
          <a:p>
            <a:pPr marL="323852" lvl="1" indent="-16192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Mozilla Developer Network (MDN). (n.d.). Gradient. Retrieved September 13, 2024, from </a:t>
            </a:r>
            <a:r>
              <a:rPr lang="en-US" sz="1500" b="1" u="sng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  <a:hlinkClick r:id="rId13" tooltip="https://developer.mozilla.org/en-US/docs/Web/CSS/gradient"/>
              </a:rPr>
              <a:t>The 1970s saw the rise of personal computers, bringing computing power to individuals. PCs from companies like Apple and IBM democratized technology, transforming how people work, communicate, and access information.</a:t>
            </a:r>
          </a:p>
          <a:p>
            <a:pPr marL="323852" lvl="1" indent="-161926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SheCodes. (n.d.). Gradient 31. Retrieved September 13, 2024, from </a:t>
            </a:r>
            <a:r>
              <a:rPr lang="en-US" sz="1500" b="1" u="sng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  <a:hlinkClick r:id="rId14" tooltip="https://gradients.shecodes.io/gradients/31"/>
              </a:rPr>
              <a:t>The 1970s saw the rise of personal computers, bringing computing power to individuals. PCs from companies like Apple and IBM democratized technology, transforming how people work, communicate, and access information.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500" b="1" u="sng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  <a:hlinkClick r:id="rId14" tooltip="https://gradients.shecodes.io/gradients/3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47727" y="-10775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424567" y="3676282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789108" y="212384"/>
            <a:ext cx="9404563" cy="94045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57040" y="980316"/>
            <a:ext cx="7868699" cy="78686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26409" y="3033280"/>
            <a:ext cx="1030630" cy="10306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29807" y="1414026"/>
            <a:ext cx="7001279" cy="70012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23617" y="9237186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417568" y="-50314"/>
            <a:ext cx="1030630" cy="10306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386937" y="9101632"/>
            <a:ext cx="1030630" cy="103063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55154" y="2332898"/>
            <a:ext cx="7355471" cy="134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8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¿QUE ES?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737" y="4006760"/>
            <a:ext cx="8378263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 gradiente en CSS permite generar una transición suave entre dos o más colores sin necesidad de utilizar imágenes externas, lo que mejora el rendimiento y la flexibilidad en el diseño web. CSS soporta varios tipos de gradientes que se pueden aplicar a fondos, bordes y otros elementos.</a:t>
            </a:r>
          </a:p>
        </p:txBody>
      </p:sp>
      <p:sp>
        <p:nvSpPr>
          <p:cNvPr id="25" name="Freeform 25"/>
          <p:cNvSpPr/>
          <p:nvPr/>
        </p:nvSpPr>
        <p:spPr>
          <a:xfrm>
            <a:off x="6094726" y="8293561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104788" y="9101632"/>
            <a:ext cx="1022599" cy="1022599"/>
          </a:xfrm>
          <a:custGeom>
            <a:avLst/>
            <a:gdLst/>
            <a:ahLst/>
            <a:cxnLst/>
            <a:rect l="l" t="t" r="r" b="b"/>
            <a:pathLst>
              <a:path w="1022599" h="1022599">
                <a:moveTo>
                  <a:pt x="0" y="0"/>
                </a:moveTo>
                <a:lnTo>
                  <a:pt x="1022599" y="0"/>
                </a:lnTo>
                <a:lnTo>
                  <a:pt x="1022599" y="1022599"/>
                </a:lnTo>
                <a:lnTo>
                  <a:pt x="0" y="1022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005199" y="584262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19466" y="906842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45005" y="-817212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0035" y="3235652"/>
            <a:ext cx="8781937" cy="39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TIPOS DE GRADIANTES EN CSS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5273807" y="6474043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4318969" y="0"/>
                </a:moveTo>
                <a:lnTo>
                  <a:pt x="0" y="0"/>
                </a:lnTo>
                <a:lnTo>
                  <a:pt x="0" y="4114800"/>
                </a:lnTo>
                <a:lnTo>
                  <a:pt x="4318969" y="4114800"/>
                </a:lnTo>
                <a:lnTo>
                  <a:pt x="43189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755863" y="-366117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069714" y="5958728"/>
            <a:ext cx="1030630" cy="103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67282" y="5856296"/>
            <a:ext cx="1235495" cy="12354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18247" y="3552205"/>
            <a:ext cx="465179" cy="46517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504450" y="-416385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5400000" flipH="1" flipV="1">
            <a:off x="-110359" y="5952987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1129" y="1270794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958329" y="652125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38190" y="251493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99823" y="2813687"/>
            <a:ext cx="4223480" cy="42234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92676" y="6655602"/>
            <a:ext cx="688895" cy="6888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15918" y="9743911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512566" y="7037167"/>
            <a:ext cx="883354" cy="88335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127288" y="7000049"/>
            <a:ext cx="1400206" cy="140020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155147" y="7037167"/>
            <a:ext cx="441677" cy="44167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9348006" y="6329603"/>
            <a:ext cx="8720159" cy="383304"/>
          </a:xfrm>
          <a:custGeom>
            <a:avLst/>
            <a:gdLst/>
            <a:ahLst/>
            <a:cxnLst/>
            <a:rect l="l" t="t" r="r" b="b"/>
            <a:pathLst>
              <a:path w="8720159" h="383304">
                <a:moveTo>
                  <a:pt x="0" y="0"/>
                </a:moveTo>
                <a:lnTo>
                  <a:pt x="8720159" y="0"/>
                </a:lnTo>
                <a:lnTo>
                  <a:pt x="8720159" y="383303"/>
                </a:lnTo>
                <a:lnTo>
                  <a:pt x="0" y="383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47625" cap="sq">
            <a:solidFill>
              <a:srgbClr val="5960DC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9144000" y="1526522"/>
            <a:ext cx="8924165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GRADIENTE LINEAL (LINEAR-GRADIENT)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75537" y="4545838"/>
            <a:ext cx="7920383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 el tipo más común y permite crear una transición de colores a lo largo de una línea recta en cualquier dirección (horizontal, vertical, diagonal o en cualquier ángulo).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55886" y="6952424"/>
            <a:ext cx="933981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Direction: Define la dirección del gradiente. Puede ser: </a:t>
            </a:r>
          </a:p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Palabras clave como to right, to left, to bottom, to top, etc. </a:t>
            </a:r>
          </a:p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Un ángulo en grados, donde 0deg es hacia arriba, 90deg hacia la derecha, 180deg hacia abajo, y así sucesivamente. </a:t>
            </a:r>
          </a:p>
          <a:p>
            <a:pPr marL="431799" lvl="1" indent="-215899" algn="ctr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Color stops: Son los puntos donde cambian los colores. Se pueden definir porcentajes para indicar en qué punto exacto de la transición empieza el siguiente color.</a:t>
            </a:r>
          </a:p>
        </p:txBody>
      </p:sp>
      <p:sp>
        <p:nvSpPr>
          <p:cNvPr id="39" name="Freeform 39"/>
          <p:cNvSpPr/>
          <p:nvPr/>
        </p:nvSpPr>
        <p:spPr>
          <a:xfrm>
            <a:off x="14886016" y="-1133730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-2766985" y="8634669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-3929063" y="-30861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989453" y="4056012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458697" y="-4257616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49215" y="9652488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0"/>
                </a:lnTo>
                <a:lnTo>
                  <a:pt x="0" y="37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186893" y="-1878963"/>
            <a:ext cx="6700867" cy="7470139"/>
            <a:chOff x="0" y="0"/>
            <a:chExt cx="960026" cy="10702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53509" y="0"/>
            <a:ext cx="6102833" cy="10287000"/>
            <a:chOff x="0" y="0"/>
            <a:chExt cx="945489" cy="1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489" cy="1593725"/>
            </a:xfrm>
            <a:custGeom>
              <a:avLst/>
              <a:gdLst/>
              <a:ahLst/>
              <a:cxnLst/>
              <a:rect l="l" t="t" r="r" b="b"/>
              <a:pathLst>
                <a:path w="945489" h="1593725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33606" r="-336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38194" y="0"/>
            <a:ext cx="1030630" cy="10306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81364" y="6191476"/>
            <a:ext cx="2511926" cy="2922968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9"/>
              <a:stretch>
                <a:fillRect l="-9885" r="-9885"/>
              </a:stretch>
            </a:blipFill>
            <a:ln w="3810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58211" y="6443329"/>
            <a:ext cx="1030630" cy="10306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88799" y="5753101"/>
            <a:ext cx="10524720" cy="276538"/>
          </a:xfrm>
          <a:custGeom>
            <a:avLst/>
            <a:gdLst/>
            <a:ahLst/>
            <a:cxnLst/>
            <a:rect l="l" t="t" r="r" b="b"/>
            <a:pathLst>
              <a:path w="10524720" h="276538">
                <a:moveTo>
                  <a:pt x="0" y="0"/>
                </a:moveTo>
                <a:lnTo>
                  <a:pt x="10524720" y="0"/>
                </a:lnTo>
                <a:lnTo>
                  <a:pt x="10524720" y="276538"/>
                </a:lnTo>
                <a:lnTo>
                  <a:pt x="0" y="276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C4459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0056" y="956920"/>
            <a:ext cx="9782233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GRADIENTE RADIAL (RADIAL-GRADIENT)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0981" y="4057650"/>
            <a:ext cx="792038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Este gradiente se expande desde un punto central hacia afuera en forma de círculos o elipses.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91682" y="6911019"/>
            <a:ext cx="7058981" cy="20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813" lvl="1" indent="-210907" algn="ctr">
              <a:lnSpc>
                <a:spcPts val="2735"/>
              </a:lnSpc>
              <a:spcBef>
                <a:spcPct val="0"/>
              </a:spcBef>
              <a:buFont typeface="Arial"/>
              <a:buChar char="•"/>
            </a:pPr>
            <a:r>
              <a:rPr lang="en-US" sz="19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Shape: Puede ser circle (círculo) o ellipse (elipse). </a:t>
            </a:r>
          </a:p>
          <a:p>
            <a:pPr marL="421813" lvl="1" indent="-210907" algn="ctr">
              <a:lnSpc>
                <a:spcPts val="2735"/>
              </a:lnSpc>
              <a:spcBef>
                <a:spcPct val="0"/>
              </a:spcBef>
              <a:buFont typeface="Arial"/>
              <a:buChar char="•"/>
            </a:pPr>
            <a:r>
              <a:rPr lang="en-US" sz="19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Size: Define el tamaño del gradiente (closest-side, farthest-side, closest-corner, farthest-corner). </a:t>
            </a:r>
          </a:p>
          <a:p>
            <a:pPr marL="421813" lvl="1" indent="-210907" algn="ctr">
              <a:lnSpc>
                <a:spcPts val="2735"/>
              </a:lnSpc>
              <a:spcBef>
                <a:spcPct val="0"/>
              </a:spcBef>
              <a:buFont typeface="Arial"/>
              <a:buChar char="•"/>
            </a:pPr>
            <a:r>
              <a:rPr lang="en-US" sz="19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Position: La posición del punto inicial del gradiente (como center, top left, o valores específicos como 50px 100px).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12289" y="-142816"/>
            <a:ext cx="1316262" cy="13162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908614" y="7791058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-3790978" y="8172764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3"/>
                </a:lnTo>
                <a:lnTo>
                  <a:pt x="0" y="2646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1129" y="1270794"/>
            <a:ext cx="6700867" cy="7470139"/>
            <a:chOff x="0" y="0"/>
            <a:chExt cx="960026" cy="1070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710360" y="-5074466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8"/>
                </a:lnTo>
                <a:lnTo>
                  <a:pt x="0" y="969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766985" y="7261682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958329" y="6521255"/>
            <a:ext cx="957589" cy="9575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38190" y="2514937"/>
            <a:ext cx="4746745" cy="47467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981267"/>
            <a:ext cx="621722" cy="62172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83708" y="2776570"/>
            <a:ext cx="4223480" cy="42234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431" b="-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92676" y="6655602"/>
            <a:ext cx="688895" cy="68889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144000" y="9554030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4367693" y="8634669"/>
            <a:ext cx="243870" cy="2438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678902" y="6088538"/>
            <a:ext cx="9411550" cy="401203"/>
          </a:xfrm>
          <a:custGeom>
            <a:avLst/>
            <a:gdLst/>
            <a:ahLst/>
            <a:cxnLst/>
            <a:rect l="l" t="t" r="r" b="b"/>
            <a:pathLst>
              <a:path w="9411550" h="401203">
                <a:moveTo>
                  <a:pt x="0" y="0"/>
                </a:moveTo>
                <a:lnTo>
                  <a:pt x="9411550" y="0"/>
                </a:lnTo>
                <a:lnTo>
                  <a:pt x="9411550" y="401203"/>
                </a:lnTo>
                <a:lnTo>
                  <a:pt x="0" y="401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47625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9144000" y="1264889"/>
            <a:ext cx="8713847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GRADIENTE CÓNICO (CONIC-GRADIENT)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40732" y="4104163"/>
            <a:ext cx="7920383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 gradiente cónico es el más reciente añadido en CSS. Este tipo de gradiente genera una transición de colores en torno a un punto central, de manera similar a las divisiones de una rueda.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24419" y="6968429"/>
            <a:ext cx="6312523" cy="166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ctr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from angle: Opcionalmente especifica el ángulo desde el que comienza el gradiente.</a:t>
            </a:r>
          </a:p>
          <a:p>
            <a:pPr marL="410209" lvl="1" indent="-205105" algn="ctr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at position: Controla la ubicación del centro del gradiente.</a:t>
            </a:r>
          </a:p>
          <a:p>
            <a:pPr marL="410209" lvl="1" indent="-205105" algn="ctr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color1, color2, ...: Colores de la transición.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206532" y="-1323386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-2396471" y="8230644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5683583" y="1323386"/>
            <a:ext cx="621722" cy="62172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116668" y="9244896"/>
            <a:ext cx="688895" cy="68889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982320" y="9110549"/>
            <a:ext cx="957589" cy="95758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9762" y="9744063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5" y="0"/>
                </a:lnTo>
                <a:lnTo>
                  <a:pt x="663075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743985" y="9093194"/>
            <a:ext cx="1030630" cy="10306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4414" y="281135"/>
            <a:ext cx="1030630" cy="103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53509" y="0"/>
            <a:ext cx="6102833" cy="10287000"/>
            <a:chOff x="0" y="0"/>
            <a:chExt cx="945489" cy="1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489" cy="1593725"/>
            </a:xfrm>
            <a:custGeom>
              <a:avLst/>
              <a:gdLst/>
              <a:ahLst/>
              <a:cxnLst/>
              <a:rect l="l" t="t" r="r" b="b"/>
              <a:pathLst>
                <a:path w="945489" h="1593725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105276" r="-1052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5242" y="5924290"/>
            <a:ext cx="10584487" cy="446980"/>
          </a:xfrm>
          <a:custGeom>
            <a:avLst/>
            <a:gdLst/>
            <a:ahLst/>
            <a:cxnLst/>
            <a:rect l="l" t="t" r="r" b="b"/>
            <a:pathLst>
              <a:path w="10584487" h="446980">
                <a:moveTo>
                  <a:pt x="0" y="0"/>
                </a:moveTo>
                <a:lnTo>
                  <a:pt x="10584487" y="0"/>
                </a:lnTo>
                <a:lnTo>
                  <a:pt x="10584487" y="446980"/>
                </a:lnTo>
                <a:lnTo>
                  <a:pt x="0" y="446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57150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2335420" y="8285123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782" y="8049489"/>
            <a:ext cx="10519947" cy="439093"/>
          </a:xfrm>
          <a:custGeom>
            <a:avLst/>
            <a:gdLst/>
            <a:ahLst/>
            <a:cxnLst/>
            <a:rect l="l" t="t" r="r" b="b"/>
            <a:pathLst>
              <a:path w="10519947" h="439093">
                <a:moveTo>
                  <a:pt x="0" y="0"/>
                </a:moveTo>
                <a:lnTo>
                  <a:pt x="10519947" y="0"/>
                </a:lnTo>
                <a:lnTo>
                  <a:pt x="10519947" y="439093"/>
                </a:lnTo>
                <a:lnTo>
                  <a:pt x="0" y="439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47625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79027" y="882176"/>
            <a:ext cx="10210702" cy="224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55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GRADIENTE REPETIDO (REPEATING-LINEAR-GRADIENT, REPEATING-RADIAL-GRADIENT, REPEATING-CONIC-GRADIENT)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3617" y="3625589"/>
            <a:ext cx="7920383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Los gradientes repetidos son variantes de los gradientes básicos que repiten el patrón de colores indefinidamente. Esto es útil para crear texturas o patrones que se repiten a lo largo de un elemento.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7294" y="6789013"/>
            <a:ext cx="792038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 este ejemplo, los colores rojo, amarillo y verde se repiten a lo largo de la dirección especificada.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9564" y="8826500"/>
            <a:ext cx="792038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 patrón se repetirá en círculos concéntricos.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667647" y="7730909"/>
            <a:ext cx="17891702" cy="7918735"/>
          </a:xfrm>
          <a:custGeom>
            <a:avLst/>
            <a:gdLst/>
            <a:ahLst/>
            <a:cxnLst/>
            <a:rect l="l" t="t" r="r" b="b"/>
            <a:pathLst>
              <a:path w="17891702" h="7918735">
                <a:moveTo>
                  <a:pt x="0" y="0"/>
                </a:moveTo>
                <a:lnTo>
                  <a:pt x="17891702" y="0"/>
                </a:lnTo>
                <a:lnTo>
                  <a:pt x="17891702" y="7918734"/>
                </a:lnTo>
                <a:lnTo>
                  <a:pt x="0" y="791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17536" y="9693063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43553" y="663061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007" y="7730909"/>
            <a:ext cx="10411510" cy="380677"/>
          </a:xfrm>
          <a:custGeom>
            <a:avLst/>
            <a:gdLst/>
            <a:ahLst/>
            <a:cxnLst/>
            <a:rect l="l" t="t" r="r" b="b"/>
            <a:pathLst>
              <a:path w="10411510" h="380677">
                <a:moveTo>
                  <a:pt x="0" y="0"/>
                </a:moveTo>
                <a:lnTo>
                  <a:pt x="10411511" y="0"/>
                </a:lnTo>
                <a:lnTo>
                  <a:pt x="10411511" y="380677"/>
                </a:lnTo>
                <a:lnTo>
                  <a:pt x="0" y="380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57150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1361411"/>
            <a:ext cx="9584690" cy="314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7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CONTROL DE TRANSICIONES DE COLOR (POSICIONES DE COLOR)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1133" y="5438922"/>
            <a:ext cx="5770829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Puedes controlar dónde comienzan y terminan los colores especificando las posiciones de color en porcentajes o unidades.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968178" y="950278"/>
            <a:ext cx="6700867" cy="7470139"/>
            <a:chOff x="0" y="0"/>
            <a:chExt cx="960026" cy="10702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0026" cy="1070239"/>
            </a:xfrm>
            <a:custGeom>
              <a:avLst/>
              <a:gdLst/>
              <a:ahLst/>
              <a:cxnLst/>
              <a:rect l="l" t="t" r="r" b="b"/>
              <a:pathLst>
                <a:path w="960026" h="1070239">
                  <a:moveTo>
                    <a:pt x="480013" y="0"/>
                  </a:moveTo>
                  <a:cubicBezTo>
                    <a:pt x="214909" y="0"/>
                    <a:pt x="0" y="239581"/>
                    <a:pt x="0" y="535119"/>
                  </a:cubicBezTo>
                  <a:cubicBezTo>
                    <a:pt x="0" y="830658"/>
                    <a:pt x="214909" y="1070239"/>
                    <a:pt x="480013" y="1070239"/>
                  </a:cubicBezTo>
                  <a:cubicBezTo>
                    <a:pt x="745117" y="1070239"/>
                    <a:pt x="960026" y="830658"/>
                    <a:pt x="960026" y="535119"/>
                  </a:cubicBezTo>
                  <a:cubicBezTo>
                    <a:pt x="960026" y="239581"/>
                    <a:pt x="745117" y="0"/>
                    <a:pt x="4800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0002" y="62235"/>
              <a:ext cx="780021" cy="90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996689" y="-5394981"/>
            <a:ext cx="18778525" cy="9696548"/>
          </a:xfrm>
          <a:custGeom>
            <a:avLst/>
            <a:gdLst/>
            <a:ahLst/>
            <a:cxnLst/>
            <a:rect l="l" t="t" r="r" b="b"/>
            <a:pathLst>
              <a:path w="18778525" h="9696548">
                <a:moveTo>
                  <a:pt x="0" y="0"/>
                </a:moveTo>
                <a:lnTo>
                  <a:pt x="18778525" y="0"/>
                </a:lnTo>
                <a:lnTo>
                  <a:pt x="18778525" y="9696547"/>
                </a:lnTo>
                <a:lnTo>
                  <a:pt x="0" y="9696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940064" y="6941166"/>
            <a:ext cx="5814884" cy="4964457"/>
          </a:xfrm>
          <a:custGeom>
            <a:avLst/>
            <a:gdLst/>
            <a:ahLst/>
            <a:cxnLst/>
            <a:rect l="l" t="t" r="r" b="b"/>
            <a:pathLst>
              <a:path w="5814884" h="4964457">
                <a:moveTo>
                  <a:pt x="0" y="0"/>
                </a:moveTo>
                <a:lnTo>
                  <a:pt x="5814883" y="0"/>
                </a:lnTo>
                <a:lnTo>
                  <a:pt x="5814883" y="4964457"/>
                </a:lnTo>
                <a:lnTo>
                  <a:pt x="0" y="49644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6665377" y="6200739"/>
            <a:ext cx="957589" cy="9575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960DC">
                      <a:alpha val="100000"/>
                    </a:srgbClr>
                  </a:gs>
                  <a:gs pos="100000">
                    <a:srgbClr val="FF99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45239" y="2194421"/>
            <a:ext cx="4746745" cy="474674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60D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90757" y="2456054"/>
            <a:ext cx="4223480" cy="422348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5065" r="-50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799725" y="6335086"/>
            <a:ext cx="688895" cy="68889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74741" y="8314153"/>
            <a:ext cx="243870" cy="2438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375136" y="8420417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1839135" y="1505526"/>
            <a:ext cx="688895" cy="68889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-1515084" y="-10822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433551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35518" y="0"/>
                </a:lnTo>
                <a:lnTo>
                  <a:pt x="433551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790978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23617" y="8660415"/>
            <a:ext cx="663074" cy="379761"/>
          </a:xfrm>
          <a:custGeom>
            <a:avLst/>
            <a:gdLst/>
            <a:ahLst/>
            <a:cxnLst/>
            <a:rect l="l" t="t" r="r" b="b"/>
            <a:pathLst>
              <a:path w="663074" h="379761">
                <a:moveTo>
                  <a:pt x="0" y="0"/>
                </a:moveTo>
                <a:lnTo>
                  <a:pt x="663074" y="0"/>
                </a:lnTo>
                <a:lnTo>
                  <a:pt x="663074" y="379761"/>
                </a:lnTo>
                <a:lnTo>
                  <a:pt x="0" y="379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38194" y="289290"/>
            <a:ext cx="1030630" cy="10306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24179" y="9040176"/>
            <a:ext cx="1030630" cy="10306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53509" y="0"/>
            <a:ext cx="6102833" cy="10287000"/>
            <a:chOff x="0" y="0"/>
            <a:chExt cx="945489" cy="15937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5489" cy="1593725"/>
            </a:xfrm>
            <a:custGeom>
              <a:avLst/>
              <a:gdLst/>
              <a:ahLst/>
              <a:cxnLst/>
              <a:rect l="l" t="t" r="r" b="b"/>
              <a:pathLst>
                <a:path w="945489" h="1593725">
                  <a:moveTo>
                    <a:pt x="0" y="0"/>
                  </a:moveTo>
                  <a:lnTo>
                    <a:pt x="945489" y="0"/>
                  </a:lnTo>
                  <a:lnTo>
                    <a:pt x="94548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8"/>
              <a:stretch>
                <a:fillRect l="-7591" r="-7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5642" y="4657787"/>
            <a:ext cx="10516121" cy="439698"/>
          </a:xfrm>
          <a:custGeom>
            <a:avLst/>
            <a:gdLst/>
            <a:ahLst/>
            <a:cxnLst/>
            <a:rect l="l" t="t" r="r" b="b"/>
            <a:pathLst>
              <a:path w="10516121" h="439698">
                <a:moveTo>
                  <a:pt x="0" y="0"/>
                </a:moveTo>
                <a:lnTo>
                  <a:pt x="10516120" y="0"/>
                </a:lnTo>
                <a:lnTo>
                  <a:pt x="10516120" y="439699"/>
                </a:lnTo>
                <a:lnTo>
                  <a:pt x="0" y="43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57150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03181" y="7474645"/>
            <a:ext cx="10141043" cy="316437"/>
          </a:xfrm>
          <a:custGeom>
            <a:avLst/>
            <a:gdLst/>
            <a:ahLst/>
            <a:cxnLst/>
            <a:rect l="l" t="t" r="r" b="b"/>
            <a:pathLst>
              <a:path w="10141043" h="316437">
                <a:moveTo>
                  <a:pt x="0" y="0"/>
                </a:moveTo>
                <a:lnTo>
                  <a:pt x="10141042" y="0"/>
                </a:lnTo>
                <a:lnTo>
                  <a:pt x="10141042" y="316437"/>
                </a:lnTo>
                <a:lnTo>
                  <a:pt x="0" y="316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47625" cap="sq">
            <a:gradFill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23617" y="432165"/>
            <a:ext cx="8500170" cy="265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9"/>
              </a:lnSpc>
            </a:pPr>
            <a:r>
              <a:rPr lang="en-US" sz="9799">
                <a:solidFill>
                  <a:srgbClr val="1F2374"/>
                </a:solidFill>
                <a:latin typeface="Anton"/>
                <a:ea typeface="Anton"/>
                <a:cs typeface="Anton"/>
                <a:sym typeface="Anton"/>
              </a:rPr>
              <a:t>PERSONALIZACIÓN AVANZADA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3404" y="3187762"/>
            <a:ext cx="7920383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Transparencia en gradientes: Puedes usar colores con transparencia usando el formato rgba() o hsla(), o el valor especial transparent.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5813" y="5583261"/>
            <a:ext cx="7920383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Combinar con imágenes: Los gradientes pueden superponerse a imágenes para agregar efectos visuales interesantes.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-375136" y="8420417"/>
            <a:ext cx="7315200" cy="2646772"/>
          </a:xfrm>
          <a:custGeom>
            <a:avLst/>
            <a:gdLst/>
            <a:ahLst/>
            <a:cxnLst/>
            <a:rect l="l" t="t" r="r" b="b"/>
            <a:pathLst>
              <a:path w="7315200" h="2646772">
                <a:moveTo>
                  <a:pt x="0" y="0"/>
                </a:moveTo>
                <a:lnTo>
                  <a:pt x="7315200" y="0"/>
                </a:lnTo>
                <a:lnTo>
                  <a:pt x="7315200" y="2646772"/>
                </a:lnTo>
                <a:lnTo>
                  <a:pt x="0" y="26467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Custom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Raleway Medium</vt:lpstr>
      <vt:lpstr>Arial</vt:lpstr>
      <vt:lpstr>Canva Sans Bold</vt:lpstr>
      <vt:lpstr>Calibri</vt:lpstr>
      <vt:lpstr>Anton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cp:lastModifiedBy>jonathan anchondo</cp:lastModifiedBy>
  <cp:revision>2</cp:revision>
  <dcterms:created xsi:type="dcterms:W3CDTF">2006-08-16T00:00:00Z</dcterms:created>
  <dcterms:modified xsi:type="dcterms:W3CDTF">2024-09-13T16:41:22Z</dcterms:modified>
  <dc:identifier>DAGQp2443LY</dc:identifier>
</cp:coreProperties>
</file>